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8" r:id="rId3"/>
    <p:sldMasterId id="2147483736" r:id="rId4"/>
    <p:sldMasterId id="2147483740" r:id="rId5"/>
    <p:sldMasterId id="2147483758" r:id="rId6"/>
    <p:sldMasterId id="2147483785" r:id="rId7"/>
    <p:sldMasterId id="2147483816" r:id="rId8"/>
  </p:sldMasterIdLst>
  <p:notesMasterIdLst>
    <p:notesMasterId r:id="rId18"/>
  </p:notesMasterIdLst>
  <p:sldIdLst>
    <p:sldId id="256" r:id="rId9"/>
    <p:sldId id="257" r:id="rId10"/>
    <p:sldId id="259" r:id="rId11"/>
    <p:sldId id="265" r:id="rId12"/>
    <p:sldId id="261" r:id="rId13"/>
    <p:sldId id="264" r:id="rId14"/>
    <p:sldId id="258" r:id="rId15"/>
    <p:sldId id="26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B9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0B5AF2-AE17-452C-92B1-122020F5980A}" v="5" dt="2019-04-02T19:58:49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Segarra" userId="a4037d6c-22f4-42e0-a1f0-391617ee276a" providerId="ADAL" clId="{E26965A8-0E5F-4791-9C97-15D0BA4C2D6F}"/>
  </pc:docChgLst>
  <pc:docChgLst>
    <pc:chgData name="Jorge Segarra" userId="a4037d6c-22f4-42e0-a1f0-391617ee276a" providerId="ADAL" clId="{8B11667F-7B1B-47F9-9A04-04DAEF8F5197}"/>
  </pc:docChgLst>
  <pc:docChgLst>
    <pc:chgData name="Jorge Segarra" userId="a4037d6c-22f4-42e0-a1f0-391617ee276a" providerId="ADAL" clId="{B77D4905-52AE-40E8-89F7-67619A648814}"/>
  </pc:docChgLst>
  <pc:docChgLst>
    <pc:chgData name="Jorge Segarra" userId="a4037d6c-22f4-42e0-a1f0-391617ee276a" providerId="ADAL" clId="{F00B5AF2-AE17-452C-92B1-122020F5980A}"/>
    <pc:docChg chg="addSld modSld">
      <pc:chgData name="Jorge Segarra" userId="a4037d6c-22f4-42e0-a1f0-391617ee276a" providerId="ADAL" clId="{F00B5AF2-AE17-452C-92B1-122020F5980A}" dt="2019-04-02T19:58:49.006" v="58"/>
      <pc:docMkLst>
        <pc:docMk/>
      </pc:docMkLst>
      <pc:sldChg chg="modSp">
        <pc:chgData name="Jorge Segarra" userId="a4037d6c-22f4-42e0-a1f0-391617ee276a" providerId="ADAL" clId="{F00B5AF2-AE17-452C-92B1-122020F5980A}" dt="2019-04-02T19:58:45.070" v="57"/>
        <pc:sldMkLst>
          <pc:docMk/>
          <pc:sldMk cId="550389846" sldId="259"/>
        </pc:sldMkLst>
        <pc:spChg chg="mod">
          <ac:chgData name="Jorge Segarra" userId="a4037d6c-22f4-42e0-a1f0-391617ee276a" providerId="ADAL" clId="{F00B5AF2-AE17-452C-92B1-122020F5980A}" dt="2019-04-02T19:58:45.070" v="57"/>
          <ac:spMkLst>
            <pc:docMk/>
            <pc:sldMk cId="550389846" sldId="259"/>
            <ac:spMk id="5" creationId="{00000000-0000-0000-0000-000000000000}"/>
          </ac:spMkLst>
        </pc:spChg>
      </pc:sldChg>
      <pc:sldChg chg="modSp add">
        <pc:chgData name="Jorge Segarra" userId="a4037d6c-22f4-42e0-a1f0-391617ee276a" providerId="ADAL" clId="{F00B5AF2-AE17-452C-92B1-122020F5980A}" dt="2019-04-02T19:58:49.006" v="58"/>
        <pc:sldMkLst>
          <pc:docMk/>
          <pc:sldMk cId="684250209" sldId="265"/>
        </pc:sldMkLst>
        <pc:spChg chg="mod">
          <ac:chgData name="Jorge Segarra" userId="a4037d6c-22f4-42e0-a1f0-391617ee276a" providerId="ADAL" clId="{F00B5AF2-AE17-452C-92B1-122020F5980A}" dt="2019-04-02T19:58:49.006" v="58"/>
          <ac:spMkLst>
            <pc:docMk/>
            <pc:sldMk cId="684250209" sldId="265"/>
            <ac:spMk id="5" creationId="{00000000-0000-0000-0000-000000000000}"/>
          </ac:spMkLst>
        </pc:spChg>
      </pc:sldChg>
    </pc:docChg>
  </pc:docChgLst>
  <pc:docChgLst>
    <pc:chgData name="Jorge Segarra" userId="a4037d6c-22f4-42e0-a1f0-391617ee276a" providerId="ADAL" clId="{59F2AC54-02D1-4D49-97A6-C14842C928CC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6B0F7-7CC2-44BE-A476-CCD8D85E37E4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0B328-264A-4A7B-8A60-596928976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1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9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0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1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8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http://sqldusty.com – </a:t>
            </a:r>
            <a:r>
              <a:rPr lang="en-US"/>
              <a:t>Dustin 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71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1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324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48960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6293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5587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26001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14408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4031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14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9157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127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007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6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588770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18717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65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35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3280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5766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20178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8" y="289513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4"/>
            <a:ext cx="4969616" cy="1743234"/>
          </a:xfrm>
        </p:spPr>
        <p:txBody>
          <a:bodyPr/>
          <a:lstStyle>
            <a:lvl1pPr marL="182775" indent="-18277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244" indent="-18249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757" indent="-18249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520" indent="-285585">
              <a:buFont typeface="Arial" panose="020B0604020202020204" pitchFamily="34" charset="0"/>
              <a:buChar char="•"/>
              <a:defRPr/>
            </a:lvl4pPr>
            <a:lvl5pPr marL="957488" indent="-28558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52303" y="589830"/>
            <a:ext cx="1319321" cy="622056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marL="0" marR="0" lvl="0" indent="0" algn="r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9" y="2376548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357841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4" y="2956054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5217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7052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4692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222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06391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156368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437281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0744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878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91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7902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8155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7027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64156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775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9890697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56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237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46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4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161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20201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06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96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67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83013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68188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4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86380"/>
            <a:ext cx="11653525" cy="927940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D2D2D2"/>
                </a:solidFill>
              </a:defRPr>
            </a:lvl1pPr>
          </a:lstStyle>
          <a:p>
            <a:pPr>
              <a:defRPr/>
            </a:pPr>
            <a:fld id="{D501E86F-28C2-E848-8F25-5B1F772CA3AD}" type="slidenum">
              <a:rPr lang="en-US" sz="1765" smtClean="0"/>
              <a:pPr>
                <a:defRPr/>
              </a:pPr>
              <a:t>‹#›</a:t>
            </a:fld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52326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29569" y="0"/>
            <a:ext cx="505877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0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9425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0" t="1209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" y="0"/>
            <a:ext cx="12207393" cy="6875904"/>
          </a:xfrm>
          <a:prstGeom prst="rect">
            <a:avLst/>
          </a:prstGeom>
          <a:solidFill>
            <a:schemeClr val="tx1">
              <a:lumMod val="5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92" y="1450647"/>
            <a:ext cx="10363200" cy="1015663"/>
          </a:xfrm>
        </p:spPr>
        <p:txBody>
          <a:bodyPr anchor="b" anchorCtr="0"/>
          <a:lstStyle>
            <a:lvl1pPr algn="ctr">
              <a:defRPr sz="59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8593" y="3219415"/>
            <a:ext cx="8534400" cy="1075493"/>
          </a:xfrm>
        </p:spPr>
        <p:txBody>
          <a:bodyPr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121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667052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4" name="Rectangle 1"/>
          <p:cNvSpPr/>
          <p:nvPr userDrawn="1"/>
        </p:nvSpPr>
        <p:spPr>
          <a:xfrm rot="720628">
            <a:off x="-745556" y="-532927"/>
            <a:ext cx="4236060" cy="7635240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5898846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4312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719012">
            <a:off x="-721139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3892731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7154" y="1201735"/>
            <a:ext cx="1515218" cy="65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603640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0" indent="0">
              <a:buNone/>
              <a:defRPr sz="1600"/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 descr="MSFT_logo_rgb_C-Gray_D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4" t="20874" r="-5581" b="11620"/>
          <a:stretch/>
        </p:blipFill>
        <p:spPr>
          <a:xfrm>
            <a:off x="131602" y="6297881"/>
            <a:ext cx="1450848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08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4175" y="482601"/>
            <a:ext cx="7785100" cy="1818159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241254" indent="-241254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622181" indent="-303155">
              <a:tabLst/>
              <a:defRPr sz="2000">
                <a:latin typeface="+mj-lt"/>
              </a:defRPr>
            </a:lvl3pPr>
            <a:lvl4pPr marL="914225" indent="-303155">
              <a:defRPr/>
            </a:lvl4pPr>
            <a:lvl5pPr marL="1377685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02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825642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15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706335" y="-681018"/>
            <a:ext cx="5213064" cy="791557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6312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2304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8922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083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59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943100"/>
            <a:ext cx="10972800" cy="1731243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999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35487" y="1974274"/>
            <a:ext cx="5246914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62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48550" y="1974274"/>
            <a:ext cx="5233851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0" indent="0">
              <a:buNone/>
              <a:defRPr>
                <a:solidFill>
                  <a:schemeClr val="accent3"/>
                </a:solidFill>
              </a:defRPr>
            </a:lvl2pPr>
            <a:lvl3pPr marL="0" indent="0">
              <a:buNone/>
              <a:defRPr>
                <a:solidFill>
                  <a:schemeClr val="accent3"/>
                </a:solidFill>
              </a:defRPr>
            </a:lvl3pPr>
            <a:lvl4pPr marL="0" indent="0">
              <a:buNone/>
              <a:defRPr>
                <a:solidFill>
                  <a:schemeClr val="accent3"/>
                </a:solidFill>
              </a:defRPr>
            </a:lvl4pPr>
            <a:lvl5pPr marL="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82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line blue - bullets sec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963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290457" indent="-290457">
              <a:buFont typeface="Arial" panose="020B0604020202020204" pitchFamily="34" charset="0"/>
              <a:buChar char="•"/>
              <a:defRPr/>
            </a:lvl1pPr>
            <a:lvl2pPr marL="623768" indent="-285695">
              <a:defRPr/>
            </a:lvl2pPr>
            <a:lvl3pPr marL="1039613" indent="-303155">
              <a:defRPr/>
            </a:lvl3pPr>
            <a:lvl4pPr marL="1433238" indent="-303155">
              <a:defRPr/>
            </a:lvl4pPr>
            <a:lvl5pPr marL="1890350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33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72802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661648" y="-617068"/>
            <a:ext cx="5038932" cy="778398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SFT_logo_rgb_C-Gray_D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8" t="20874" r="6769" b="11620"/>
          <a:stretch/>
        </p:blipFill>
        <p:spPr>
          <a:xfrm>
            <a:off x="5926094" y="2978574"/>
            <a:ext cx="3157001" cy="90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3971368"/>
            <a:ext cx="5271655" cy="584775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313932423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3343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998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763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4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358944" y="201449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911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81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94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9210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013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1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040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512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561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564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9788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6066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5485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85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569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50076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066807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193133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585572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777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6116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5976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3417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6615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49442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153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92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5977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Option 1 -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2469" name="Picture 2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523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5293" dirty="0">
              <a:solidFill>
                <a:srgbClr val="0072C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5659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7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91220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5691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377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6313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60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7702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4779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8634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7031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485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22543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88635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7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416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2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/>
              <a:pPr algn="r">
                <a:defRPr/>
              </a:pPr>
              <a:t>‹#›</a:t>
            </a:fld>
            <a:endParaRPr lang="en-US" sz="882"/>
          </a:p>
        </p:txBody>
      </p:sp>
    </p:spTree>
    <p:extLst>
      <p:ext uri="{BB962C8B-B14F-4D97-AF65-F5344CB8AC3E}">
        <p14:creationId xmlns:p14="http://schemas.microsoft.com/office/powerpoint/2010/main" val="311438444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66671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70956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2393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7875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376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7972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7" y="289512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3"/>
            <a:ext cx="4969616" cy="1743362"/>
          </a:xfrm>
        </p:spPr>
        <p:txBody>
          <a:bodyPr/>
          <a:lstStyle>
            <a:lvl1pPr marL="182810" indent="-18281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322" indent="-182528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879" indent="-182528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661" indent="-285640">
              <a:buFont typeface="Arial" panose="020B0604020202020204" pitchFamily="34" charset="0"/>
              <a:buChar char="•"/>
              <a:defRPr/>
            </a:lvl4pPr>
            <a:lvl5pPr marL="957672" indent="-28564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302" y="589830"/>
            <a:ext cx="1319321" cy="622056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8" y="2376547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29967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-100" normalizeH="0" baseline="0" noProof="0" dirty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3189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3762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0274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bg>
      <p:bgPr>
        <a:gradFill>
          <a:gsLst>
            <a:gs pos="80000">
              <a:srgbClr val="002050"/>
            </a:gs>
            <a:gs pos="80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940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343717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2C2C2C"/>
              </a:solidFill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22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sz="5293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7744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8897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591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646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76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0879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002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5405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4837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742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1369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0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3368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511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95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392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874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7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268927" y="6544830"/>
            <a:ext cx="3572314" cy="3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</p:spTree>
    <p:extLst>
      <p:ext uri="{BB962C8B-B14F-4D97-AF65-F5344CB8AC3E}">
        <p14:creationId xmlns:p14="http://schemas.microsoft.com/office/powerpoint/2010/main" val="226194701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1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7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0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2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7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1466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9866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76641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08982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7031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10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MSIPCMa813410bbd377878e072b4c8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BE6364AD-99F3-4A02-AC12-20FF7AFBB6F8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MSIPCM3a78427f83bd5af824e05427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1E1FA96-C666-4DB5-A084-66563FE424A6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5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59288" y="2932713"/>
            <a:ext cx="6724751" cy="859326"/>
          </a:xfrm>
          <a:prstGeom prst="rect">
            <a:avLst/>
          </a:prstGeom>
        </p:spPr>
      </p:pic>
      <p:sp>
        <p:nvSpPr>
          <p:cNvPr id="3" name="MSIPCMb0b74e27a8b3a4dcd8e7e8a0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783E608B-3547-4CF3-9A33-79D72F81F91E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6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541590" y="0"/>
            <a:ext cx="399969" cy="821839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-541590" y="898976"/>
            <a:ext cx="399969" cy="821839"/>
          </a:xfrm>
          <a:prstGeom prst="rect">
            <a:avLst/>
          </a:prstGeom>
          <a:solidFill>
            <a:srgbClr val="0033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541590" y="1810966"/>
            <a:ext cx="399969" cy="821839"/>
          </a:xfrm>
          <a:prstGeom prst="rect">
            <a:avLst/>
          </a:prstGeom>
          <a:solidFill>
            <a:srgbClr val="00168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541590" y="2745449"/>
            <a:ext cx="399969" cy="821839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-541590" y="3677664"/>
            <a:ext cx="399969" cy="821839"/>
          </a:xfrm>
          <a:prstGeom prst="rect">
            <a:avLst/>
          </a:prstGeom>
          <a:solidFill>
            <a:srgbClr val="004C8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-541590" y="4593198"/>
            <a:ext cx="399969" cy="82183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-541590" y="5580377"/>
            <a:ext cx="399969" cy="82183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MSIPCM54be46bcbbd246cfbf5f50b2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824D15E-F21B-477C-80EB-D3CC28671002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6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504076"/>
            <a:ext cx="12192000" cy="353924"/>
            <a:chOff x="0" y="6633555"/>
            <a:chExt cx="12436475" cy="360970"/>
          </a:xfrm>
        </p:grpSpPr>
        <p:sp>
          <p:nvSpPr>
            <p:cNvPr id="6" name="TextBox 5"/>
            <p:cNvSpPr txBox="1"/>
            <p:nvPr/>
          </p:nvSpPr>
          <p:spPr>
            <a:xfrm>
              <a:off x="0" y="6633555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894" y="6633555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8928" y="6446209"/>
            <a:ext cx="4082181" cy="50697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  <p:sp>
        <p:nvSpPr>
          <p:cNvPr id="7" name="MSIPCM2451419a8aa2879bd77a7563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32D224A7-1F45-4085-A613-97E74FCFFC34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7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59289" y="2932714"/>
            <a:ext cx="6724751" cy="859326"/>
          </a:xfrm>
          <a:prstGeom prst="rect">
            <a:avLst/>
          </a:prstGeom>
        </p:spPr>
      </p:pic>
      <p:sp>
        <p:nvSpPr>
          <p:cNvPr id="3" name="MSIPCMd95944f58294eed66c66fe87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B4E2465-FB2C-4CBE-8E7A-D240F146C4B7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9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  <p:sp>
        <p:nvSpPr>
          <p:cNvPr id="3" name="MSIPCMbf624bbcb87ae70fdca5fbfb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82937E1C-6FEF-43AD-8D5B-C1CE300CA722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</p:sldLayoutIdLst>
  <p:transition>
    <p:fade/>
  </p:transition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92195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179279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MSIPCMb5374f88be76eb82c67d9cff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1DA85AB-7DD7-472C-9CB7-4B1A523251C8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5895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</p:sldLayoutIdLst>
  <p:txStyles>
    <p:titleStyle>
      <a:lvl1pPr algn="l" defTabSz="609468" rtl="0" eaLnBrk="1" latinLnBrk="0" hangingPunct="1">
        <a:spcBef>
          <a:spcPct val="0"/>
        </a:spcBef>
        <a:buNone/>
        <a:defRPr lang="en-US" sz="4000" kern="1200" dirty="0">
          <a:solidFill>
            <a:schemeClr val="tx1"/>
          </a:solidFill>
          <a:latin typeface="Segoe UI Light"/>
          <a:ea typeface="+mn-ea"/>
          <a:cs typeface="Segoe UI Light"/>
        </a:defRPr>
      </a:lvl1pPr>
    </p:titleStyle>
    <p:bodyStyle>
      <a:lvl1pPr marL="0" indent="0" algn="l" defTabSz="609468" rtl="0" eaLnBrk="1" latinLnBrk="0" hangingPunct="1">
        <a:spcBef>
          <a:spcPts val="12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228556" indent="-228556" algn="l" defTabSz="609468" rtl="0" eaLnBrk="1" latinLnBrk="0" hangingPunct="1">
        <a:spcBef>
          <a:spcPts val="0"/>
        </a:spcBef>
        <a:spcAft>
          <a:spcPts val="48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517426" indent="-228556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85391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78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2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0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5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1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39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0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840">
          <p15:clr>
            <a:srgbClr val="F26B43"/>
          </p15:clr>
        </p15:guide>
        <p15:guide id="6" pos="384">
          <p15:clr>
            <a:srgbClr val="F26B43"/>
          </p15:clr>
        </p15:guide>
        <p15:guide id="7" pos="1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guyinacube" TargetMode="External"/><Relationship Id="rId3" Type="http://schemas.openxmlformats.org/officeDocument/2006/relationships/hyperlink" Target="http://www.powerbi.com/" TargetMode="External"/><Relationship Id="rId7" Type="http://schemas.openxmlformats.org/officeDocument/2006/relationships/hyperlink" Target="https://www.edx.org/course/analyzing-visualizing-data-power-bi-microsoft-dat207x-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ideas.powerbi.com/" TargetMode="External"/><Relationship Id="rId5" Type="http://schemas.openxmlformats.org/officeDocument/2006/relationships/hyperlink" Target="https://powerbi.microsoft.com/en-us/blog/" TargetMode="External"/><Relationship Id="rId4" Type="http://schemas.openxmlformats.org/officeDocument/2006/relationships/hyperlink" Target="https://powerbi.microsoft.com/en-us/guided-learning/" TargetMode="External"/><Relationship Id="rId9" Type="http://schemas.openxmlformats.org/officeDocument/2006/relationships/hyperlink" Target="http://visuals.powerbi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asperonbi.com/" TargetMode="External"/><Relationship Id="rId3" Type="http://schemas.openxmlformats.org/officeDocument/2006/relationships/hyperlink" Target="https://app.pluralsight.com/library/courses/getting-started-power-bi/table-of-contents" TargetMode="External"/><Relationship Id="rId7" Type="http://schemas.openxmlformats.org/officeDocument/2006/relationships/hyperlink" Target="http://sqldust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blog.crossjoin.co.uk/" TargetMode="External"/><Relationship Id="rId11" Type="http://schemas.openxmlformats.org/officeDocument/2006/relationships/hyperlink" Target="http://community.powerbi.com/t5/Power-BI-User-Groups/ct-p/Groups" TargetMode="External"/><Relationship Id="rId5" Type="http://schemas.openxmlformats.org/officeDocument/2006/relationships/hyperlink" Target="http://www.powerpivotpro.com/" TargetMode="External"/><Relationship Id="rId10" Type="http://schemas.openxmlformats.org/officeDocument/2006/relationships/hyperlink" Target="http://www.sqlsaturday.com/" TargetMode="External"/><Relationship Id="rId4" Type="http://schemas.openxmlformats.org/officeDocument/2006/relationships/hyperlink" Target="http://www.daxpatterns.com/" TargetMode="External"/><Relationship Id="rId9" Type="http://schemas.openxmlformats.org/officeDocument/2006/relationships/hyperlink" Target="http://www.sqlpass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chicken/CodeSampl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Relationship Id="rId4" Type="http://schemas.openxmlformats.org/officeDocument/2006/relationships/hyperlink" Target="https://www.sqlbi.com/p/introduction-to-data-modeling-for-power-bi-video-cours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ld.wordpress.com/2016/02/18/r-maps-in-microsoft-power-bi-small-multipl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www.kasperonbi.com/improve-performance-with-directquery-by-using-inner-joins/?utm_content=buffer864f5&amp;utm_medium=social&amp;utm_source=twitter.com&amp;utm_campaign=buffer" TargetMode="External"/><Relationship Id="rId5" Type="http://schemas.openxmlformats.org/officeDocument/2006/relationships/hyperlink" Target="https://devinknightsql.com/category/power-bi-custom-visuals/" TargetMode="External"/><Relationship Id="rId4" Type="http://schemas.openxmlformats.org/officeDocument/2006/relationships/hyperlink" Target="https://blog.crossjoin.co.uk/2016/04/25/dynamic-chart-titles-in-power-b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usty.com/2017/08/23/preparing-for-microsoft-certification-exam-70-778-analyzing-and-visualizing-data-with-microsoft-power-b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blue-granite.com/blog/create-an-app-like-experience-in-power-bi-with-bookmarks" TargetMode="External"/><Relationship Id="rId5" Type="http://schemas.openxmlformats.org/officeDocument/2006/relationships/hyperlink" Target="https://www.blue-granite.com/blog/self-service-bi-improving-data-quality-using-power-bi-flow-powerapps" TargetMode="External"/><Relationship Id="rId4" Type="http://schemas.openxmlformats.org/officeDocument/2006/relationships/hyperlink" Target="http://datamaru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eskto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s://powerbi.microsoft.com/en-us/gateway/" TargetMode="External"/><Relationship Id="rId4" Type="http://schemas.openxmlformats.org/officeDocument/2006/relationships/hyperlink" Target="https://powerbi.microsoft.com/en-us/excel-dashboard-publish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BI </a:t>
            </a:r>
            <a:br>
              <a:rPr lang="en-US" dirty="0"/>
            </a:br>
            <a:r>
              <a:rPr lang="en-US" dirty="0"/>
              <a:t>Quick Start Kit</a:t>
            </a:r>
          </a:p>
        </p:txBody>
      </p:sp>
    </p:spTree>
    <p:extLst>
      <p:ext uri="{BB962C8B-B14F-4D97-AF65-F5344CB8AC3E}">
        <p14:creationId xmlns:p14="http://schemas.microsoft.com/office/powerpoint/2010/main" val="1619621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>
                <a:hlinkClick r:id="rId3"/>
              </a:rPr>
              <a:t>Powerbi.com</a:t>
            </a:r>
            <a:endParaRPr lang="en-US" dirty="0"/>
          </a:p>
          <a:p>
            <a:r>
              <a:rPr lang="en-US" dirty="0">
                <a:hlinkClick r:id="rId4"/>
              </a:rPr>
              <a:t>Power BI Guided Learning</a:t>
            </a:r>
            <a:endParaRPr lang="en-US" dirty="0"/>
          </a:p>
          <a:p>
            <a:r>
              <a:rPr lang="en-US" dirty="0">
                <a:hlinkClick r:id="rId5"/>
              </a:rPr>
              <a:t>Power BI Team Blog</a:t>
            </a:r>
            <a:endParaRPr lang="en-US" dirty="0"/>
          </a:p>
          <a:p>
            <a:r>
              <a:rPr lang="en-US" dirty="0">
                <a:hlinkClick r:id="rId6"/>
              </a:rPr>
              <a:t>Power BI Feedback</a:t>
            </a:r>
            <a:endParaRPr lang="en-US" dirty="0"/>
          </a:p>
          <a:p>
            <a:r>
              <a:rPr lang="en-US" dirty="0">
                <a:hlinkClick r:id="rId7"/>
              </a:rPr>
              <a:t>Power BI </a:t>
            </a:r>
            <a:r>
              <a:rPr lang="en-US" dirty="0" err="1">
                <a:hlinkClick r:id="rId7"/>
              </a:rPr>
              <a:t>Edx</a:t>
            </a:r>
            <a:r>
              <a:rPr lang="en-US" dirty="0">
                <a:hlinkClick r:id="rId7"/>
              </a:rPr>
              <a:t> Course</a:t>
            </a:r>
            <a:endParaRPr lang="en-US" dirty="0"/>
          </a:p>
          <a:p>
            <a:r>
              <a:rPr lang="en-US" dirty="0">
                <a:hlinkClick r:id="rId8"/>
              </a:rPr>
              <a:t>Guy in a Cube </a:t>
            </a:r>
            <a:r>
              <a:rPr lang="en-US" dirty="0"/>
              <a:t>(</a:t>
            </a:r>
            <a:r>
              <a:rPr lang="en-US" dirty="0" err="1"/>
              <a:t>Youtube</a:t>
            </a:r>
            <a:r>
              <a:rPr lang="en-US" dirty="0"/>
              <a:t> channel)</a:t>
            </a:r>
          </a:p>
          <a:p>
            <a:r>
              <a:rPr lang="en-US" dirty="0">
                <a:hlinkClick r:id="rId9"/>
              </a:rPr>
              <a:t>Microsoft Custom Visuals Gallery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Resources</a:t>
            </a:r>
          </a:p>
        </p:txBody>
      </p:sp>
    </p:spTree>
    <p:extLst>
      <p:ext uri="{BB962C8B-B14F-4D97-AF65-F5344CB8AC3E}">
        <p14:creationId xmlns:p14="http://schemas.microsoft.com/office/powerpoint/2010/main" val="16531051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38248"/>
          </a:xfrm>
        </p:spPr>
        <p:txBody>
          <a:bodyPr/>
          <a:lstStyle/>
          <a:p>
            <a:r>
              <a:rPr lang="en-US" sz="2800" dirty="0" err="1">
                <a:hlinkClick r:id="rId3"/>
              </a:rPr>
              <a:t>Pluralsight</a:t>
            </a:r>
            <a:r>
              <a:rPr lang="en-US" sz="2800" dirty="0">
                <a:hlinkClick r:id="rId3"/>
              </a:rPr>
              <a:t> Power BI course</a:t>
            </a:r>
          </a:p>
          <a:p>
            <a:r>
              <a:rPr lang="en-US" sz="2800" dirty="0">
                <a:hlinkClick r:id="rId3"/>
              </a:rPr>
              <a:t>SQLBI.com</a:t>
            </a:r>
            <a:endParaRPr lang="en-US" sz="2800" dirty="0"/>
          </a:p>
          <a:p>
            <a:r>
              <a:rPr lang="en-US" sz="2800" dirty="0">
                <a:hlinkClick r:id="rId4"/>
              </a:rPr>
              <a:t>Daxpatterns.com</a:t>
            </a:r>
            <a:endParaRPr lang="en-US" sz="2800" dirty="0"/>
          </a:p>
          <a:p>
            <a:r>
              <a:rPr lang="en-US" sz="2800" dirty="0">
                <a:hlinkClick r:id="rId5"/>
              </a:rPr>
              <a:t>PowerPivotPro.com</a:t>
            </a:r>
            <a:endParaRPr lang="en-US" sz="2800" dirty="0"/>
          </a:p>
          <a:p>
            <a:r>
              <a:rPr lang="en-US" sz="2800" dirty="0">
                <a:hlinkClick r:id="rId6"/>
              </a:rPr>
              <a:t>Chris Webb’s blog</a:t>
            </a:r>
            <a:endParaRPr lang="en-US" sz="2800" dirty="0"/>
          </a:p>
          <a:p>
            <a:r>
              <a:rPr lang="en-US" sz="2800" dirty="0">
                <a:hlinkClick r:id="rId7"/>
              </a:rPr>
              <a:t>Dustin Ryan’s blog</a:t>
            </a:r>
            <a:endParaRPr lang="en-US" sz="2800" dirty="0"/>
          </a:p>
          <a:p>
            <a:r>
              <a:rPr lang="en-US" sz="2800" dirty="0">
                <a:hlinkClick r:id="rId8"/>
              </a:rPr>
              <a:t>Kasper De Jong’s blog</a:t>
            </a:r>
            <a:endParaRPr lang="en-US" sz="2800" dirty="0"/>
          </a:p>
          <a:p>
            <a:r>
              <a:rPr lang="en-US" sz="2800" dirty="0">
                <a:hlinkClick r:id="rId9"/>
              </a:rPr>
              <a:t>SQLPASS.org</a:t>
            </a:r>
            <a:endParaRPr lang="en-US" sz="2800" dirty="0"/>
          </a:p>
          <a:p>
            <a:r>
              <a:rPr lang="en-US" sz="2800" dirty="0">
                <a:hlinkClick r:id="rId10"/>
              </a:rPr>
              <a:t>SQLSaturday.com</a:t>
            </a:r>
            <a:endParaRPr lang="en-US" sz="2800" dirty="0"/>
          </a:p>
          <a:p>
            <a:r>
              <a:rPr lang="en-US" sz="2800" dirty="0">
                <a:hlinkClick r:id="rId11"/>
              </a:rPr>
              <a:t>Power BI User Groups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Resources</a:t>
            </a:r>
          </a:p>
        </p:txBody>
      </p:sp>
    </p:spTree>
    <p:extLst>
      <p:ext uri="{BB962C8B-B14F-4D97-AF65-F5344CB8AC3E}">
        <p14:creationId xmlns:p14="http://schemas.microsoft.com/office/powerpoint/2010/main" val="5503898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046440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SQLChicken </a:t>
            </a:r>
            <a:r>
              <a:rPr lang="en-US" sz="2800" dirty="0" err="1">
                <a:hlinkClick r:id="rId3"/>
              </a:rPr>
              <a:t>Github</a:t>
            </a:r>
            <a:r>
              <a:rPr lang="en-US" sz="2800" dirty="0">
                <a:hlinkClick r:id="rId3"/>
              </a:rPr>
              <a:t> repo (data samples)</a:t>
            </a:r>
            <a:endParaRPr lang="en-US" sz="2800" dirty="0"/>
          </a:p>
          <a:p>
            <a:r>
              <a:rPr lang="en-US" sz="2800" dirty="0">
                <a:hlinkClick r:id="rId4"/>
              </a:rPr>
              <a:t>Intro to Data Modeling for Power BI (free course)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Resources</a:t>
            </a:r>
          </a:p>
        </p:txBody>
      </p:sp>
    </p:spTree>
    <p:extLst>
      <p:ext uri="{BB962C8B-B14F-4D97-AF65-F5344CB8AC3E}">
        <p14:creationId xmlns:p14="http://schemas.microsoft.com/office/powerpoint/2010/main" val="6842502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61855"/>
          </a:xfrm>
        </p:spPr>
        <p:txBody>
          <a:bodyPr/>
          <a:lstStyle/>
          <a:p>
            <a:r>
              <a:rPr lang="en-US" dirty="0">
                <a:hlinkClick r:id="rId3"/>
              </a:rPr>
              <a:t>R Maps in Microsoft Power BI: Small Multiples</a:t>
            </a:r>
            <a:endParaRPr lang="en-US" dirty="0"/>
          </a:p>
          <a:p>
            <a:r>
              <a:rPr lang="en-US" dirty="0">
                <a:hlinkClick r:id="rId4"/>
              </a:rPr>
              <a:t>Dynamic Chart Titles</a:t>
            </a:r>
            <a:endParaRPr lang="en-US" dirty="0"/>
          </a:p>
          <a:p>
            <a:r>
              <a:rPr lang="en-US" dirty="0">
                <a:hlinkClick r:id="rId5"/>
              </a:rPr>
              <a:t>Power BI Custom Visuals series </a:t>
            </a:r>
            <a:r>
              <a:rPr lang="en-US" dirty="0"/>
              <a:t>(Devin Knight)</a:t>
            </a:r>
          </a:p>
          <a:p>
            <a:r>
              <a:rPr lang="en-US" dirty="0">
                <a:hlinkClick r:id="rId6"/>
              </a:rPr>
              <a:t>Improve Performance with </a:t>
            </a:r>
            <a:r>
              <a:rPr lang="en-US" dirty="0" err="1">
                <a:hlinkClick r:id="rId6"/>
              </a:rPr>
              <a:t>DirectQuery</a:t>
            </a:r>
            <a:r>
              <a:rPr lang="en-US" dirty="0">
                <a:hlinkClick r:id="rId6"/>
              </a:rPr>
              <a:t> by using Inner Joins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Tips/Tricks</a:t>
            </a:r>
          </a:p>
        </p:txBody>
      </p:sp>
    </p:spTree>
    <p:extLst>
      <p:ext uri="{BB962C8B-B14F-4D97-AF65-F5344CB8AC3E}">
        <p14:creationId xmlns:p14="http://schemas.microsoft.com/office/powerpoint/2010/main" val="2210710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>
                <a:hlinkClick r:id="rId3"/>
              </a:rPr>
              <a:t>Preparing for Power BI Certification Exam</a:t>
            </a:r>
            <a:endParaRPr lang="en-US" dirty="0"/>
          </a:p>
          <a:p>
            <a:r>
              <a:rPr lang="en-US" dirty="0">
                <a:hlinkClick r:id="rId4"/>
              </a:rPr>
              <a:t>Power BI Sample Reports</a:t>
            </a:r>
            <a:endParaRPr lang="en-US" dirty="0"/>
          </a:p>
          <a:p>
            <a:r>
              <a:rPr lang="en-US" dirty="0">
                <a:hlinkClick r:id="rId5"/>
              </a:rPr>
              <a:t>Data Quality using PBI/Flow/PowerApps</a:t>
            </a:r>
            <a:endParaRPr lang="en-US" dirty="0"/>
          </a:p>
          <a:p>
            <a:r>
              <a:rPr lang="en-US" dirty="0">
                <a:hlinkClick r:id="rId6"/>
              </a:rPr>
              <a:t>Create App-like Experience with Bookmarks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Tips/Tricks</a:t>
            </a:r>
          </a:p>
        </p:txBody>
      </p:sp>
    </p:spTree>
    <p:extLst>
      <p:ext uri="{BB962C8B-B14F-4D97-AF65-F5344CB8AC3E}">
        <p14:creationId xmlns:p14="http://schemas.microsoft.com/office/powerpoint/2010/main" val="1863955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>
                <a:hlinkClick r:id="rId3"/>
              </a:rPr>
              <a:t>Power BI Desktop</a:t>
            </a:r>
            <a:endParaRPr lang="en-US" dirty="0"/>
          </a:p>
          <a:p>
            <a:r>
              <a:rPr lang="en-US" dirty="0">
                <a:hlinkClick r:id="rId4"/>
              </a:rPr>
              <a:t>Power BI Publisher for Excel </a:t>
            </a:r>
            <a:r>
              <a:rPr lang="en-US" dirty="0"/>
              <a:t>(Excel 2007+)</a:t>
            </a:r>
          </a:p>
          <a:p>
            <a:r>
              <a:rPr lang="en-US" dirty="0">
                <a:hlinkClick r:id="rId5"/>
              </a:rPr>
              <a:t>Data Gateways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8649230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FF05F255-854A-459A-9ABD-8E1FB8D42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9" b="60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604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7863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D438BB51-7638-4CD7-91F6-C85C66EEB665}"/>
    </a:ext>
  </a:extLst>
</a:theme>
</file>

<file path=ppt/theme/theme2.xml><?xml version="1.0" encoding="utf-8"?>
<a:theme xmlns:a="http://schemas.openxmlformats.org/drawingml/2006/main" name="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7C854C24-86A8-4556-8EF7-229C10BC669F}"/>
    </a:ext>
  </a:extLst>
</a:theme>
</file>

<file path=ppt/theme/theme3.xml><?xml version="1.0" encoding="utf-8"?>
<a:theme xmlns:a="http://schemas.openxmlformats.org/drawingml/2006/main" name="1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4.xml><?xml version="1.0" encoding="utf-8"?>
<a:theme xmlns:a="http://schemas.openxmlformats.org/drawingml/2006/main" name="6_3-30680_Worldwide Partner Conference 2015 ">
  <a:themeElements>
    <a:clrScheme name="Custom 2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FF8C00"/>
      </a:accent1>
      <a:accent2>
        <a:srgbClr val="004B50"/>
      </a:accent2>
      <a:accent3>
        <a:srgbClr val="008272"/>
      </a:accent3>
      <a:accent4>
        <a:srgbClr val="505050"/>
      </a:accent4>
      <a:accent5>
        <a:srgbClr val="737373"/>
      </a:accent5>
      <a:accent6>
        <a:srgbClr val="00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17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 PPT Template.potx [Read-Only]" id="{2DAB7967-F155-46BE-B499-90ABA5E79154}" vid="{949AF01E-4EB6-46D9-AE8A-F3C8D5B39BC9}"/>
    </a:ext>
  </a:extLst>
</a:theme>
</file>

<file path=ppt/theme/theme5.xml><?xml version="1.0" encoding="utf-8"?>
<a:theme xmlns:a="http://schemas.openxmlformats.org/drawingml/2006/main" name="2_WHITE TEMPLATE">
  <a:themeElements>
    <a:clrScheme name="Custom 3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6.xml><?xml version="1.0" encoding="utf-8"?>
<a:theme xmlns:a="http://schemas.openxmlformats.org/drawingml/2006/main" name="3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7.xml><?xml version="1.0" encoding="utf-8"?>
<a:theme xmlns:a="http://schemas.openxmlformats.org/drawingml/2006/main" name="4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8.xml><?xml version="1.0" encoding="utf-8"?>
<a:theme xmlns:a="http://schemas.openxmlformats.org/drawingml/2006/main" name="Office Theme">
  <a:themeElements>
    <a:clrScheme name="blue followed hyperlink">
      <a:dk1>
        <a:srgbClr val="505050"/>
      </a:dk1>
      <a:lt1>
        <a:srgbClr val="FFFFFF"/>
      </a:lt1>
      <a:dk2>
        <a:srgbClr val="002050"/>
      </a:dk2>
      <a:lt2>
        <a:srgbClr val="00188F"/>
      </a:lt2>
      <a:accent1>
        <a:srgbClr val="0078D7"/>
      </a:accent1>
      <a:accent2>
        <a:srgbClr val="00BCF2"/>
      </a:accent2>
      <a:accent3>
        <a:srgbClr val="505050"/>
      </a:accent3>
      <a:accent4>
        <a:srgbClr val="C8C8C8"/>
      </a:accent4>
      <a:accent5>
        <a:srgbClr val="F0F0F0"/>
      </a:accent5>
      <a:accent6>
        <a:srgbClr val="646464"/>
      </a:accent6>
      <a:hlink>
        <a:srgbClr val="0078D7"/>
      </a:hlink>
      <a:folHlink>
        <a:srgbClr val="00BCF2"/>
      </a:folHlink>
    </a:clrScheme>
    <a:fontScheme name="M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Services_template_16-9_Business_DARK_BLUE_1</Template>
  <TotalTime>814</TotalTime>
  <Words>183</Words>
  <Application>Microsoft Office PowerPoint</Application>
  <PresentationFormat>Widescreen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Arial</vt:lpstr>
      <vt:lpstr>Calibri</vt:lpstr>
      <vt:lpstr>Consolas</vt:lpstr>
      <vt:lpstr>Courier New</vt:lpstr>
      <vt:lpstr>Segoe UI</vt:lpstr>
      <vt:lpstr>Segoe UI Light</vt:lpstr>
      <vt:lpstr>Wingdings</vt:lpstr>
      <vt:lpstr>WHITE TEMPLATE</vt:lpstr>
      <vt:lpstr>COLOR TEMPLATE</vt:lpstr>
      <vt:lpstr>1_WHITE TEMPLATE</vt:lpstr>
      <vt:lpstr>6_3-30680_Worldwide Partner Conference 2015 </vt:lpstr>
      <vt:lpstr>2_WHITE TEMPLATE</vt:lpstr>
      <vt:lpstr>3_WHITE TEMPLATE</vt:lpstr>
      <vt:lpstr>4_WHITE TEMPLATE</vt:lpstr>
      <vt:lpstr>Office Theme</vt:lpstr>
      <vt:lpstr>Power BI  Quick Start Kit</vt:lpstr>
      <vt:lpstr>Microsoft Resources</vt:lpstr>
      <vt:lpstr>Community Resources</vt:lpstr>
      <vt:lpstr>Community Resources</vt:lpstr>
      <vt:lpstr>Community Tips/Tricks</vt:lpstr>
      <vt:lpstr>Community Tips/Tricks</vt:lpstr>
      <vt:lpstr>Tools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Primer</dc:title>
  <dc:creator>Jorge Segarra</dc:creator>
  <cp:keywords>Power BI;Microsoft Power BI Desktop;Microsoft Power BI Publisher for Excel</cp:keywords>
  <cp:lastModifiedBy>Jorge Segarra</cp:lastModifiedBy>
  <cp:revision>20</cp:revision>
  <dcterms:created xsi:type="dcterms:W3CDTF">2016-07-21T19:42:49Z</dcterms:created>
  <dcterms:modified xsi:type="dcterms:W3CDTF">2019-04-11T18:29:59Z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4e257c-5848-4582-9a6f-34a182080e71_Enabled">
    <vt:lpwstr>True</vt:lpwstr>
  </property>
  <property fmtid="{D5CDD505-2E9C-101B-9397-08002B2CF9AE}" pid="3" name="MSIP_Label_074e257c-5848-4582-9a6f-34a182080e71_SiteId">
    <vt:lpwstr>72f988bf-86f1-41af-91ab-2d7cd011db47</vt:lpwstr>
  </property>
  <property fmtid="{D5CDD505-2E9C-101B-9397-08002B2CF9AE}" pid="4" name="MSIP_Label_074e257c-5848-4582-9a6f-34a182080e71_Owner">
    <vt:lpwstr>jorgeseg@microsoft.com</vt:lpwstr>
  </property>
  <property fmtid="{D5CDD505-2E9C-101B-9397-08002B2CF9AE}" pid="5" name="MSIP_Label_074e257c-5848-4582-9a6f-34a182080e71_SetDate">
    <vt:lpwstr>2018-03-07T21:34:35.3897885Z</vt:lpwstr>
  </property>
  <property fmtid="{D5CDD505-2E9C-101B-9397-08002B2CF9AE}" pid="6" name="MSIP_Label_074e257c-5848-4582-9a6f-34a182080e71_Name">
    <vt:lpwstr>Confidential</vt:lpwstr>
  </property>
  <property fmtid="{D5CDD505-2E9C-101B-9397-08002B2CF9AE}" pid="7" name="MSIP_Label_074e257c-5848-4582-9a6f-34a182080e71_Application">
    <vt:lpwstr>Microsoft Azure Information Protection</vt:lpwstr>
  </property>
  <property fmtid="{D5CDD505-2E9C-101B-9397-08002B2CF9AE}" pid="8" name="MSIP_Label_074e257c-5848-4582-9a6f-34a182080e71_Extended_MSFT_Method">
    <vt:lpwstr>Manual</vt:lpwstr>
  </property>
  <property fmtid="{D5CDD505-2E9C-101B-9397-08002B2CF9AE}" pid="9" name="MSIP_Label_1a19d03a-48bc-4359-8038-5b5f6d5847c3_Enabled">
    <vt:lpwstr>True</vt:lpwstr>
  </property>
  <property fmtid="{D5CDD505-2E9C-101B-9397-08002B2CF9AE}" pid="10" name="MSIP_Label_1a19d03a-48bc-4359-8038-5b5f6d5847c3_SiteId">
    <vt:lpwstr>72f988bf-86f1-41af-91ab-2d7cd011db47</vt:lpwstr>
  </property>
  <property fmtid="{D5CDD505-2E9C-101B-9397-08002B2CF9AE}" pid="11" name="MSIP_Label_1a19d03a-48bc-4359-8038-5b5f6d5847c3_Owner">
    <vt:lpwstr>jorgeseg@microsoft.com</vt:lpwstr>
  </property>
  <property fmtid="{D5CDD505-2E9C-101B-9397-08002B2CF9AE}" pid="12" name="MSIP_Label_1a19d03a-48bc-4359-8038-5b5f6d5847c3_SetDate">
    <vt:lpwstr>2018-03-07T21:34:35.3897885Z</vt:lpwstr>
  </property>
  <property fmtid="{D5CDD505-2E9C-101B-9397-08002B2CF9AE}" pid="13" name="MSIP_Label_1a19d03a-48bc-4359-8038-5b5f6d5847c3_Name">
    <vt:lpwstr>Any User (No Protection)</vt:lpwstr>
  </property>
  <property fmtid="{D5CDD505-2E9C-101B-9397-08002B2CF9AE}" pid="14" name="MSIP_Label_1a19d03a-48bc-4359-8038-5b5f6d5847c3_Application">
    <vt:lpwstr>Microsoft Azure Information Protection</vt:lpwstr>
  </property>
  <property fmtid="{D5CDD505-2E9C-101B-9397-08002B2CF9AE}" pid="15" name="MSIP_Label_1a19d03a-48bc-4359-8038-5b5f6d5847c3_Parent">
    <vt:lpwstr>074e257c-5848-4582-9a6f-34a182080e71</vt:lpwstr>
  </property>
  <property fmtid="{D5CDD505-2E9C-101B-9397-08002B2CF9AE}" pid="16" name="MSIP_Label_1a19d03a-48bc-4359-8038-5b5f6d5847c3_Extended_MSFT_Method">
    <vt:lpwstr>Manual</vt:lpwstr>
  </property>
  <property fmtid="{D5CDD505-2E9C-101B-9397-08002B2CF9AE}" pid="17" name="Sensitivity">
    <vt:lpwstr>Confidential Any User (No Protection)</vt:lpwstr>
  </property>
</Properties>
</file>